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3"/>
    <p:sldId id="259" r:id="rId4"/>
    <p:sldId id="265" r:id="rId5"/>
    <p:sldId id="264" r:id="rId6"/>
    <p:sldId id="260" r:id="rId7"/>
    <p:sldId id="262" r:id="rId8"/>
    <p:sldId id="263" r:id="rId9"/>
    <p:sldId id="261" r:id="rId10"/>
    <p:sldId id="266" r:id="rId11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2180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4692" autoAdjust="0"/>
  </p:normalViewPr>
  <p:slideViewPr>
    <p:cSldViewPr>
      <p:cViewPr>
        <p:scale>
          <a:sx n="118" d="100"/>
          <a:sy n="118" d="100"/>
        </p:scale>
        <p:origin x="-1248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53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3DAB49-3B64-421F-B355-205C671BB53F}" type="datetimeFigureOut">
              <a:rPr lang="ru-RU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  <a:endParaRPr lang="ru-RU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B5CC3B-6184-43E8-A059-CA7D6C45BAE3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E304F-B3FE-4405-B831-E45F495A878B}" type="datetimeFigureOut">
              <a:rPr lang="ru-RU"/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30181C6-F376-4A9A-8F31-EF4B82D4CDE9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C63EA-5ED1-4FBB-8287-3C7451CA5657}" type="datetimeFigureOut">
              <a:rPr lang="ru-RU"/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9C16E-184B-4906-B02F-724B289C4B57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D2DDF-062B-4CE8-992B-3F30C10BA2F7}" type="datetimeFigureOut">
              <a:rPr lang="ru-RU"/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0D3F0-DDE8-4E9D-8146-A803975CA36A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15295-4170-4D21-85C0-9C2BD61068E6}" type="datetimeFigureOut">
              <a:rPr lang="ru-RU"/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24CD2-3DF5-41F0-9A02-544843FCE596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BED2A-E451-49DC-B78D-4B2D585C7904}" type="datetimeFigureOut">
              <a:rPr lang="ru-RU"/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C511F-92E5-4F44-B39C-2CBFDB3FE7D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B852B-4EF3-4DD8-B1FB-89429097C574}" type="datetimeFigureOut">
              <a:rPr lang="ru-RU"/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F61DD-E424-4BF8-9282-93FEA46E17D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F1B02F-CF63-4B1D-A196-70B6657C930D}" type="datetimeFigureOut">
              <a:rPr lang="ru-RU"/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09AB14-D316-462F-91A1-B048F3A99BF0}" type="slidenum">
              <a:rPr lang="ru-RU"/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97F7B-D4D8-4312-9107-F6FD90FDEE64}" type="datetimeFigureOut">
              <a:rPr lang="ru-RU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58AD2-F251-4E26-8228-222793BFE2BD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CAC15-B871-4EC3-BFA3-934457022D80}" type="datetimeFigureOut">
              <a:rPr lang="ru-RU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E2DDE-0D57-4641-A974-A27986963156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7F0BB-3A21-4A5C-A288-833E32EA34E9}" type="datetimeFigureOut">
              <a:rPr lang="ru-RU"/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F113B-C4BB-4FF2-B0C5-4AD8BE332441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E68E3-3FB8-45AD-A273-00E1C77AB3C1}" type="datetimeFigureOut">
              <a:rPr lang="ru-RU"/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A031A-90C3-437B-BDA3-8147A8BE4547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altLang="ru-RU" smtClean="0"/>
              <a:t>Образец текста</a:t>
            </a:r>
            <a:endParaRPr lang="ru-RU" altLang="ru-RU" smtClean="0"/>
          </a:p>
          <a:p>
            <a:pPr lvl="1"/>
            <a:r>
              <a:rPr lang="ru-RU" altLang="ru-RU" smtClean="0"/>
              <a:t>Второй уровень</a:t>
            </a:r>
            <a:endParaRPr lang="ru-RU" altLang="ru-RU" smtClean="0"/>
          </a:p>
          <a:p>
            <a:pPr lvl="2"/>
            <a:r>
              <a:rPr lang="ru-RU" altLang="ru-RU" smtClean="0"/>
              <a:t>Третий уровень</a:t>
            </a:r>
            <a:endParaRPr lang="ru-RU" altLang="ru-RU" smtClean="0"/>
          </a:p>
          <a:p>
            <a:pPr lvl="3"/>
            <a:r>
              <a:rPr lang="ru-RU" altLang="ru-RU" smtClean="0"/>
              <a:t>Четвертый уровень</a:t>
            </a:r>
            <a:endParaRPr lang="ru-RU" altLang="ru-RU" smtClean="0"/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EE6B37D3-C933-4E14-9922-E2FD2EEDD91B}" type="datetimeFigureOut">
              <a:rPr lang="ru-RU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EEC8CF4-36EC-4435-B8B6-3077B759D6E7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905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38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655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380" indent="-182880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1285875" y="142875"/>
            <a:ext cx="7429500" cy="857250"/>
          </a:xfrm>
        </p:spPr>
        <p:txBody>
          <a:bodyPr/>
          <a:lstStyle/>
          <a:p>
            <a:pPr algn="ctr" eaLnBrk="1" hangingPunct="1"/>
            <a:br>
              <a:rPr lang="ru-RU" altLang="ru-RU" sz="2000" smtClean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smtClean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ФИНАНСАМ И НАЛОГОВОЙ ПОЛИТИКЕ АДМИНИСТРАЦИИ БЕЛОЯРСКОГО РАЙОНА</a:t>
            </a:r>
            <a:endParaRPr lang="ru-RU" altLang="ru-RU" sz="2000" smtClean="0">
              <a:solidFill>
                <a:srgbClr val="FF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15888"/>
            <a:ext cx="92075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3688"/>
            <a:ext cx="9144000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8625" y="1214438"/>
            <a:ext cx="8072438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ИНИЦИАТИВНОГО БЮДЖЕТИРОВАНИЯ В БЕЛОЯРСКОМ РАЙОНЕ</a:t>
            </a:r>
            <a:endParaRPr lang="ru-RU" sz="40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6572251" y="2571750"/>
            <a:ext cx="4144962" cy="158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3643313" y="4286250"/>
            <a:ext cx="5286375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 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86314" y="3214686"/>
            <a:ext cx="4071934" cy="1785950"/>
          </a:xfrm>
          <a:prstGeom prst="rect">
            <a:avLst/>
          </a:prstGeom>
          <a:gradFill>
            <a:gsLst>
              <a:gs pos="44000">
                <a:schemeClr val="bg1"/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softEdge rad="127000"/>
          </a:effectLst>
        </p:spPr>
      </p:pic>
      <p:sp useBgFill="1">
        <p:nvSpPr>
          <p:cNvPr id="14" name="Овал 13"/>
          <p:cNvSpPr/>
          <p:nvPr/>
        </p:nvSpPr>
        <p:spPr>
          <a:xfrm>
            <a:off x="5072063" y="2786063"/>
            <a:ext cx="1643062" cy="1428750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5" y="1214438"/>
            <a:ext cx="9144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28688" y="571500"/>
            <a:ext cx="7943850" cy="5000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Направления реализации проектов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15888"/>
            <a:ext cx="706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Содержимое 11"/>
          <p:cNvSpPr>
            <a:spLocks noGrp="1"/>
          </p:cNvSpPr>
          <p:nvPr>
            <p:ph idx="1"/>
          </p:nvPr>
        </p:nvSpPr>
        <p:spPr>
          <a:xfrm>
            <a:off x="285750" y="1071563"/>
            <a:ext cx="8515350" cy="4857750"/>
          </a:xfrm>
        </p:spPr>
        <p:txBody>
          <a:bodyPr/>
          <a:lstStyle/>
          <a:p>
            <a:pPr indent="449580" eaLnBrk="1" hangingPunct="1">
              <a:spcBef>
                <a:spcPct val="0"/>
              </a:spcBef>
              <a:tabLst>
                <a:tab pos="539750" algn="l"/>
              </a:tabLst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жилищно-коммунального хозяйства, в том числе объекты электро-, тепло-, газо- и водоснабжения, водоотведения, снабжения населения топливом;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spcBef>
                <a:spcPct val="0"/>
              </a:spcBef>
              <a:tabLst>
                <a:tab pos="539750" algn="l"/>
              </a:tabLst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организации благоустройства и озеленения, устройство тротуаров, проездов и т.д.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spcBef>
                <a:spcPct val="0"/>
              </a:spcBef>
              <a:tabLst>
                <a:tab pos="539750" algn="l"/>
              </a:tabLst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уличного освещения;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spcBef>
                <a:spcPct val="0"/>
              </a:spcBef>
              <a:tabLst>
                <a:tab pos="539750" algn="l"/>
              </a:tabLst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сбора (в том числе раздельного) твердых коммунальных/бытовых отходов и мусора;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spcBef>
                <a:spcPct val="0"/>
              </a:spcBef>
              <a:tabLst>
                <a:tab pos="539750" algn="l"/>
              </a:tabLst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автомобильные дороги местного значения и сооружения на них;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spcBef>
                <a:spcPct val="0"/>
              </a:spcBef>
              <a:tabLst>
                <a:tab pos="539750" algn="l"/>
              </a:tabLst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для обеспечения первичных мер пожарной безопасности;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spcBef>
                <a:spcPct val="0"/>
              </a:spcBef>
              <a:tabLst>
                <a:tab pos="539750" algn="l"/>
              </a:tabLst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для обеспечения жителей услугами бытового обслуживания;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spcBef>
                <a:spcPct val="0"/>
              </a:spcBef>
              <a:tabLst>
                <a:tab pos="539750" algn="l"/>
              </a:tabLst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площадки;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spcBef>
                <a:spcPct val="0"/>
              </a:spcBef>
              <a:tabLst>
                <a:tab pos="539750" algn="l"/>
              </a:tabLst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культуры;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spcBef>
                <a:spcPct val="0"/>
              </a:spcBef>
              <a:tabLst>
                <a:tab pos="539750" algn="l"/>
              </a:tabLst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культурного наследия;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spcBef>
                <a:spcPct val="0"/>
              </a:spcBef>
              <a:tabLst>
                <a:tab pos="539750" algn="l"/>
              </a:tabLst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массового отдыха населения;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spcBef>
                <a:spcPct val="0"/>
              </a:spcBef>
              <a:tabLst>
                <a:tab pos="539750" algn="l"/>
              </a:tabLst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захоронения;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spcBef>
                <a:spcPct val="0"/>
              </a:spcBef>
              <a:tabLst>
                <a:tab pos="539750" algn="l"/>
              </a:tabLst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объекты общественной инфраструктуры городского и сельских поселений в границах Белоярского района, находящиеся в собственности  соответствующих муниципальных образований 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eaLnBrk="1" hangingPunct="1">
              <a:buFont typeface="Georgia" panose="02040502050405020303" pitchFamily="18" charset="0"/>
              <a:buNone/>
              <a:tabLst>
                <a:tab pos="539750" algn="l"/>
              </a:tabLst>
            </a:pPr>
            <a:endParaRPr lang="ru-RU" altLang="ru-RU" sz="1600" dirty="0" smtClean="0"/>
          </a:p>
        </p:txBody>
      </p:sp>
      <p:sp>
        <p:nvSpPr>
          <p:cNvPr id="8200" name="TextBox 14"/>
          <p:cNvSpPr txBox="1">
            <a:spLocks noChangeArrowheads="1"/>
          </p:cNvSpPr>
          <p:nvPr/>
        </p:nvSpPr>
        <p:spPr bwMode="auto">
          <a:xfrm>
            <a:off x="642938" y="5715000"/>
            <a:ext cx="8286750" cy="5842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 мероприятий по строительству (реконструкции) объектов капитального  строительства и приобретению объектов недвижимого имущества  </a:t>
            </a:r>
            <a:endParaRPr lang="ru-RU" altLang="ru-RU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214438"/>
            <a:ext cx="9144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6357937"/>
          </a:xfrm>
          <a:solidFill>
            <a:schemeClr val="accent2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905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None/>
              <a:defRPr/>
            </a:pPr>
            <a:endParaRPr lang="ru-RU" sz="2000" dirty="0"/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15888"/>
            <a:ext cx="706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214313" y="6572250"/>
            <a:ext cx="5072062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" name="Вертикальный свиток 8"/>
          <p:cNvSpPr/>
          <p:nvPr/>
        </p:nvSpPr>
        <p:spPr>
          <a:xfrm>
            <a:off x="6681968" y="1428736"/>
            <a:ext cx="2462032" cy="4786346"/>
          </a:xfrm>
          <a:prstGeom prst="verticalScroll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бюджета поселения ежегодно предусматривается объем средств на реализацию проектов в размере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1% от объема собственных доходов,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предусмотренных в бюджете поселения на очередной финансовый год и плановый период.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0" y="1428736"/>
            <a:ext cx="2786050" cy="1857388"/>
          </a:xfrm>
          <a:prstGeom prst="verticalScroll">
            <a:avLst>
              <a:gd name="adj" fmla="val 18208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одной заявки (проекта) не должна превышать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  млн. рублей.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3" name="Рисунок 12" descr="В-Ульяновске-начали-принимать-заявки-на-благоустройство-дворо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714752"/>
            <a:ext cx="3071834" cy="278608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2" name="Вертикальный свиток 11"/>
          <p:cNvSpPr/>
          <p:nvPr/>
        </p:nvSpPr>
        <p:spPr>
          <a:xfrm>
            <a:off x="2285984" y="642918"/>
            <a:ext cx="2643206" cy="3214710"/>
          </a:xfrm>
          <a:prstGeom prst="verticalScroll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проекта не должен превышать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финансовый год.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0" y="3500438"/>
            <a:ext cx="2462032" cy="2857520"/>
          </a:xfrm>
          <a:prstGeom prst="verticalScroll">
            <a:avLst>
              <a:gd name="adj" fmla="val 16268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для участия в конкурсном отборе определяются инициативной группой.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Вертикальный свиток 10"/>
          <p:cNvSpPr/>
          <p:nvPr/>
        </p:nvSpPr>
        <p:spPr>
          <a:xfrm>
            <a:off x="4429124" y="642918"/>
            <a:ext cx="2786082" cy="5357850"/>
          </a:xfrm>
          <a:prstGeom prst="verticalScroll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проектов осуществляется за счет: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бюджетных средств;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 населения;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индивидуальных предпринимателей;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общественных организаций;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юридических лиц;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других внебюджетных источников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714750" y="6357938"/>
            <a:ext cx="5072063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214438"/>
            <a:ext cx="9144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6357937"/>
          </a:xfrm>
          <a:solidFill>
            <a:schemeClr val="accent2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marL="365760" indent="-255905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Представленный на конкурсный отбор проект должен соответствовать следующим требованиям: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Представленный проект не должен получать средства из всех уровней бюджетной системы, на основании иных нормативных правовых актов или муниципальных правовых актов на цели, заявленные в проекте.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ориентирован на решение конкретной проблемы в рамках вопросов местного значения в пределах поселения.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не содержит мероприятия, направленные на выполнение землеустроительных работ, изготовление технических паспортов объектов, паспортов энергетического обследования объектов, схем тепло-, водоснабжения и водоотведения, разработку зон санитарной защиты скважин.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Проект, направленный на капитальный ремонт и ремонт объектов, должен иметь заключение по определению достоверности сметной стоимости (ценовую экспертизу).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905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None/>
              <a:defRPr/>
            </a:pPr>
            <a:endParaRPr lang="ru-RU" sz="2000" dirty="0"/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15888"/>
            <a:ext cx="706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3714750" y="6357938"/>
            <a:ext cx="5072063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4313" y="6143625"/>
            <a:ext cx="5072062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63" y="928688"/>
            <a:ext cx="8229600" cy="500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РЕАЛИЗАЦИИ КОНКУРСНОГО ОТБОРА ПРОЕКТОВ В ПОСЕЛЕНИИ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15888"/>
            <a:ext cx="706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00063" y="2071688"/>
            <a:ext cx="821531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1 этап - определение  проекта для участия в конкурсном отборе и подготовка необходимых документов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214282" y="2714620"/>
            <a:ext cx="3643338" cy="14287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indent="-255905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55905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 проектов  публикует в СМИ  и на официальном сайте поселения информацию о конкурсном отборе проектов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55905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3929063" y="3143250"/>
            <a:ext cx="714375" cy="4841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одержимое 12"/>
          <p:cNvSpPr txBox="1"/>
          <p:nvPr/>
        </p:nvSpPr>
        <p:spPr>
          <a:xfrm>
            <a:off x="4714876" y="2714620"/>
            <a:ext cx="4214810" cy="1428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r>
              <a:rPr lang="ru-RU" sz="1600" dirty="0"/>
              <a:t>куратор проектов организует изучение общественного мнения населения с помощью проведения опроса граждан</a:t>
            </a:r>
            <a:endParaRPr lang="ru-RU" sz="1600" dirty="0"/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6314281" y="4187032"/>
            <a:ext cx="428625" cy="4841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0800000">
            <a:off x="4000500" y="5143500"/>
            <a:ext cx="642938" cy="4841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одержимое 12"/>
          <p:cNvSpPr txBox="1"/>
          <p:nvPr/>
        </p:nvSpPr>
        <p:spPr>
          <a:xfrm>
            <a:off x="4714876" y="4714884"/>
            <a:ext cx="4214810" cy="1428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r>
              <a:rPr lang="ru-RU" sz="1600" dirty="0"/>
              <a:t>куратор проектов организует проведение собраний граждан с целью формирования инициативной группы жителей и обсуждения  основных вопросов </a:t>
            </a:r>
            <a:endParaRPr lang="ru-RU" sz="1600" dirty="0"/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одержимое 12"/>
          <p:cNvSpPr txBox="1"/>
          <p:nvPr/>
        </p:nvSpPr>
        <p:spPr>
          <a:xfrm>
            <a:off x="214282" y="4714884"/>
            <a:ext cx="3714776" cy="15716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r>
              <a:rPr lang="ru-RU" sz="1600" dirty="0"/>
              <a:t>инициативная группа подготавливает  локальные сметы и (техническую документацию) и  формирует  проекты</a:t>
            </a:r>
            <a:endParaRPr lang="ru-RU" sz="1600" dirty="0"/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Выноска со стрелкой вниз 25"/>
          <p:cNvSpPr/>
          <p:nvPr/>
        </p:nvSpPr>
        <p:spPr>
          <a:xfrm>
            <a:off x="6858016" y="0"/>
            <a:ext cx="2285984" cy="57148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август - сентябрь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15888"/>
            <a:ext cx="706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57250" y="571500"/>
            <a:ext cx="81438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2 этап - организация и проведение конкурсного  отбора проектов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23574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indent="-255905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None/>
              <a:defRPr/>
            </a:pPr>
            <a:r>
              <a:rPr lang="ru-RU" sz="1400" dirty="0" smtClean="0"/>
              <a:t>администрация:</a:t>
            </a:r>
            <a:endParaRPr lang="ru-RU" sz="1400" dirty="0" smtClean="0"/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ru-RU" sz="1400" dirty="0" smtClean="0"/>
              <a:t>организует размещение в СМИ и на официальном сайте поселения извещение о времени и месте приема заявок на участие в конкурсном отборе с указанием контактного лица, ответственного за прием заявок;</a:t>
            </a:r>
            <a:endParaRPr lang="ru-RU" sz="1400" dirty="0" smtClean="0"/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ru-RU" sz="1400" dirty="0" smtClean="0"/>
              <a:t>осуществляет прием, учет и хранение поступивших заявок, проектов, документов и материалов к ним;</a:t>
            </a:r>
            <a:endParaRPr lang="ru-RU" sz="1400" dirty="0" smtClean="0"/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ru-RU" sz="1400" dirty="0" smtClean="0"/>
              <a:t>формирует состав комиссии и осуществляет ее техническое обеспечение; </a:t>
            </a:r>
            <a:endParaRPr lang="ru-RU" sz="1400" dirty="0" smtClean="0"/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ru-RU" sz="1400" dirty="0" smtClean="0"/>
              <a:t>организует заседание комиссии не позднее 7 рабочих дней со дня окончания приема заявок на участие в конкурсном отборе;</a:t>
            </a:r>
            <a:endParaRPr lang="ru-RU" sz="1400" dirty="0" smtClean="0"/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ru-RU" sz="1400" dirty="0" smtClean="0"/>
              <a:t>доводит до сведения участников конкурсного отбора его результаты</a:t>
            </a:r>
            <a:endParaRPr lang="ru-RU" sz="1400" dirty="0" smtClean="0"/>
          </a:p>
          <a:p>
            <a:pPr marL="365760" indent="-255905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одержимое 12"/>
          <p:cNvSpPr txBox="1"/>
          <p:nvPr/>
        </p:nvSpPr>
        <p:spPr>
          <a:xfrm>
            <a:off x="357158" y="5000636"/>
            <a:ext cx="8501122" cy="1428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5905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ru-RU" sz="1200" dirty="0"/>
              <a:t>- </a:t>
            </a:r>
            <a:r>
              <a:rPr lang="ru-RU" sz="1400" dirty="0"/>
              <a:t>осуществляет размещение в СМИ и на официальном сайте поселения решение администрации об участии в конкурсном отборе проектов  на уровне Белоярского района;</a:t>
            </a:r>
            <a:endParaRPr lang="ru-RU" sz="1400" dirty="0"/>
          </a:p>
          <a:p>
            <a:pPr marL="365760" indent="-255905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ru-RU" sz="1400" dirty="0"/>
              <a:t>- организует формирование документов и подачу заявки для участия в конкурсном отборе проектов в соответствии с порядком  установленным постановлением администрации Белоярского района</a:t>
            </a:r>
            <a:endParaRPr lang="ru-RU" sz="1400" dirty="0"/>
          </a:p>
          <a:p>
            <a:pPr marL="365760" indent="-255905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endParaRPr lang="ru-RU" sz="1400" dirty="0"/>
          </a:p>
        </p:txBody>
      </p:sp>
      <p:sp>
        <p:nvSpPr>
          <p:cNvPr id="12" name="Крест 11"/>
          <p:cNvSpPr/>
          <p:nvPr/>
        </p:nvSpPr>
        <p:spPr>
          <a:xfrm>
            <a:off x="1500166" y="3857628"/>
            <a:ext cx="6000792" cy="857256"/>
          </a:xfrm>
          <a:prstGeom prst="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принятия решения о намерении участвовать в конкурсном отборе проектов на уровне Белоярского района администрация: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6858016" y="0"/>
            <a:ext cx="2285984" cy="57148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октябрь-декабрь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15888"/>
            <a:ext cx="706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43000" y="428625"/>
            <a:ext cx="77866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3 этап - реализации проектов поселения определенных по итогам конкурсного отбора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500034" y="1071546"/>
            <a:ext cx="3643338" cy="14287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indent="-255905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55905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r>
              <a:rPr lang="ru-RU" sz="1600" dirty="0" smtClean="0"/>
              <a:t>администрация организует внесение изменений в решение о бюджете поселения для отражения всех средств на реализацию отобранных проектов</a:t>
            </a:r>
            <a:endParaRPr lang="ru-RU" sz="1600" dirty="0" smtClean="0"/>
          </a:p>
          <a:p>
            <a:pPr marL="0" indent="-255905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одержимое 12"/>
          <p:cNvSpPr txBox="1"/>
          <p:nvPr/>
        </p:nvSpPr>
        <p:spPr>
          <a:xfrm>
            <a:off x="500034" y="2786058"/>
            <a:ext cx="3643338" cy="857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r>
              <a:rPr lang="ru-RU" sz="1600" dirty="0"/>
              <a:t>администрация осуществляет проведение конкурсных процедур в соответствии с 44-ФЗ</a:t>
            </a:r>
            <a:endParaRPr lang="ru-RU" sz="1600" dirty="0"/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1813719" y="2401094"/>
            <a:ext cx="428625" cy="48418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одержимое 12"/>
          <p:cNvSpPr txBox="1"/>
          <p:nvPr/>
        </p:nvSpPr>
        <p:spPr>
          <a:xfrm>
            <a:off x="500034" y="4000504"/>
            <a:ext cx="3643338" cy="16430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r>
              <a:rPr lang="ru-RU" sz="1600" dirty="0"/>
              <a:t>инициативная группа осуществляет сбор средств населения и индивидуальных предпринимателей, юридических лиц, и других внебюджетных источников</a:t>
            </a:r>
            <a:endParaRPr lang="ru-RU" sz="1600" dirty="0"/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одержимое 12"/>
          <p:cNvSpPr txBox="1"/>
          <p:nvPr/>
        </p:nvSpPr>
        <p:spPr>
          <a:xfrm>
            <a:off x="4929190" y="2786058"/>
            <a:ext cx="3714776" cy="11430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r>
              <a:rPr lang="ru-RU" sz="1600" dirty="0"/>
              <a:t>куратор проектов  информирует население об этапах выполнения проекта на официальном сайте органов местного самоуправления поселения</a:t>
            </a:r>
            <a:endParaRPr lang="ru-RU" sz="1600" dirty="0"/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одержимое 12"/>
          <p:cNvSpPr txBox="1"/>
          <p:nvPr/>
        </p:nvSpPr>
        <p:spPr>
          <a:xfrm>
            <a:off x="4929190" y="4357694"/>
            <a:ext cx="3643338" cy="11430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r>
              <a:rPr lang="ru-RU" sz="1600" dirty="0"/>
              <a:t>администрация совместно с инициативной группой осуществляет контроль качества работ и совместную приемку объекта</a:t>
            </a:r>
            <a:endParaRPr lang="ru-RU" sz="1600" dirty="0"/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1813719" y="3615532"/>
            <a:ext cx="428625" cy="48418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6457156" y="3901282"/>
            <a:ext cx="428625" cy="4841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емиугольник 25"/>
          <p:cNvSpPr/>
          <p:nvPr/>
        </p:nvSpPr>
        <p:spPr>
          <a:xfrm>
            <a:off x="357188" y="1000125"/>
            <a:ext cx="428625" cy="357188"/>
          </a:xfrm>
          <a:prstGeom prst="hep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  <a:endParaRPr lang="ru-RU" dirty="0"/>
          </a:p>
        </p:txBody>
      </p:sp>
      <p:sp>
        <p:nvSpPr>
          <p:cNvPr id="28" name="Семиугольник 27"/>
          <p:cNvSpPr/>
          <p:nvPr/>
        </p:nvSpPr>
        <p:spPr>
          <a:xfrm>
            <a:off x="8286750" y="4214813"/>
            <a:ext cx="428625" cy="357187"/>
          </a:xfrm>
          <a:prstGeom prst="hep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6</a:t>
            </a:r>
            <a:endParaRPr lang="ru-RU" dirty="0"/>
          </a:p>
        </p:txBody>
      </p:sp>
      <p:sp>
        <p:nvSpPr>
          <p:cNvPr id="29" name="Семиугольник 28"/>
          <p:cNvSpPr/>
          <p:nvPr/>
        </p:nvSpPr>
        <p:spPr>
          <a:xfrm>
            <a:off x="8358188" y="2643188"/>
            <a:ext cx="428625" cy="357187"/>
          </a:xfrm>
          <a:prstGeom prst="hep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</a:t>
            </a:r>
            <a:endParaRPr lang="ru-RU" dirty="0"/>
          </a:p>
        </p:txBody>
      </p:sp>
      <p:sp>
        <p:nvSpPr>
          <p:cNvPr id="32" name="Семиугольник 31"/>
          <p:cNvSpPr/>
          <p:nvPr/>
        </p:nvSpPr>
        <p:spPr>
          <a:xfrm>
            <a:off x="357188" y="2643188"/>
            <a:ext cx="428625" cy="357187"/>
          </a:xfrm>
          <a:prstGeom prst="hep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  <a:endParaRPr lang="ru-RU" dirty="0"/>
          </a:p>
        </p:txBody>
      </p:sp>
      <p:sp>
        <p:nvSpPr>
          <p:cNvPr id="25" name="Содержимое 12"/>
          <p:cNvSpPr txBox="1"/>
          <p:nvPr/>
        </p:nvSpPr>
        <p:spPr>
          <a:xfrm>
            <a:off x="4857752" y="1071546"/>
            <a:ext cx="3714776" cy="12858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r>
              <a:rPr lang="ru-RU" sz="1600" dirty="0"/>
              <a:t>администрация осуществляет  заключение муниципального контракта и осуществляет оплату на основании  актов выполненных работ</a:t>
            </a:r>
            <a:endParaRPr lang="ru-RU" sz="1600" dirty="0"/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6435725" y="2351088"/>
            <a:ext cx="471487" cy="4841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емиугольник 29"/>
          <p:cNvSpPr/>
          <p:nvPr/>
        </p:nvSpPr>
        <p:spPr>
          <a:xfrm>
            <a:off x="8286750" y="1000125"/>
            <a:ext cx="428625" cy="357188"/>
          </a:xfrm>
          <a:prstGeom prst="hep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 rot="17560566">
            <a:off x="3579813" y="2892425"/>
            <a:ext cx="1931988" cy="48418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емиугольник 30"/>
          <p:cNvSpPr/>
          <p:nvPr/>
        </p:nvSpPr>
        <p:spPr>
          <a:xfrm>
            <a:off x="357188" y="3929063"/>
            <a:ext cx="428625" cy="357187"/>
          </a:xfrm>
          <a:prstGeom prst="hep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  <a:endParaRPr lang="ru-RU" dirty="0"/>
          </a:p>
        </p:txBody>
      </p:sp>
      <p:sp>
        <p:nvSpPr>
          <p:cNvPr id="36" name="Содержимое 12"/>
          <p:cNvSpPr txBox="1"/>
          <p:nvPr/>
        </p:nvSpPr>
        <p:spPr>
          <a:xfrm>
            <a:off x="214282" y="5786454"/>
            <a:ext cx="8358246" cy="8572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1600" dirty="0"/>
              <a:t>в случае отбора проекта на муниципальном уровне администрация заключает соглашение о предоставлении иных межбюджетных трансфертов на софинансирование проекта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Крест 36"/>
          <p:cNvSpPr/>
          <p:nvPr/>
        </p:nvSpPr>
        <p:spPr>
          <a:xfrm>
            <a:off x="8358214" y="5643578"/>
            <a:ext cx="428596" cy="428628"/>
          </a:xfrm>
          <a:prstGeom prst="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Выноска со стрелкой вниз 37"/>
          <p:cNvSpPr/>
          <p:nvPr/>
        </p:nvSpPr>
        <p:spPr>
          <a:xfrm>
            <a:off x="6858016" y="0"/>
            <a:ext cx="2285984" cy="57148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январь - ноябрь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зеленая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1285860"/>
            <a:ext cx="9144000" cy="2214578"/>
          </a:xfrm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571500"/>
            <a:ext cx="7729538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финансового обеспечения реализации проекта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15888"/>
            <a:ext cx="706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2910" y="3357562"/>
            <a:ext cx="8001056" cy="461665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стоимость проекта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642938" y="3786188"/>
            <a:ext cx="3786187" cy="1343025"/>
          </a:xfrm>
          <a:prstGeom prst="up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ФИНАНСОВЫЙ ВКЛАД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(стоимость работ по смете, определяется на торгах)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214313" y="5214938"/>
            <a:ext cx="1285875" cy="1343025"/>
          </a:xfrm>
          <a:prstGeom prst="up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средства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1643063" y="5214938"/>
            <a:ext cx="1214437" cy="1343025"/>
          </a:xfrm>
          <a:prstGeom prst="up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населения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>
            <a:off x="4786314" y="3786190"/>
            <a:ext cx="3857684" cy="1343028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НЕФИНАНСОВЫЙ ВКЛАД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(не включается в смету)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Выноска со стрелкой вверх 10"/>
          <p:cNvSpPr/>
          <p:nvPr/>
        </p:nvSpPr>
        <p:spPr>
          <a:xfrm>
            <a:off x="2928938" y="5214938"/>
            <a:ext cx="1428750" cy="1343025"/>
          </a:xfrm>
          <a:prstGeom prst="up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ИП, организаций, и др. внебюджетных источников</a:t>
            </a:r>
            <a:endParaRPr lang="ru-RU" sz="11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4786314" y="5214950"/>
            <a:ext cx="1357322" cy="1343028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населения безвозмездным трудом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6215074" y="5214950"/>
            <a:ext cx="2500330" cy="1343028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ИП, организаций  в форме оказания безвозмездных услуг или вкладом в натуральной форме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63" y="928688"/>
            <a:ext cx="8229600" cy="500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СОФИНАНСИРОВАНИЯ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15888"/>
            <a:ext cx="706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571472" y="1500174"/>
            <a:ext cx="3500462" cy="36433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indent="-255905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СТОИМОСТЬ ПРОЕКТА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55905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100 %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одержимое 12"/>
          <p:cNvSpPr txBox="1"/>
          <p:nvPr/>
        </p:nvSpPr>
        <p:spPr>
          <a:xfrm>
            <a:off x="5072066" y="1500174"/>
            <a:ext cx="3714776" cy="9286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БЮДЖЕТА ПОСЕЛЕНИЯ 50%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одержимое 12"/>
          <p:cNvSpPr txBox="1"/>
          <p:nvPr/>
        </p:nvSpPr>
        <p:spPr>
          <a:xfrm>
            <a:off x="5143504" y="4143380"/>
            <a:ext cx="3571868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ИП, ОРГАНИЗАЦИЙ, И ДР. ВНЕБЮДЖЕТНЫХ ИСТОЧНИКОВ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одержимое 12"/>
          <p:cNvSpPr txBox="1"/>
          <p:nvPr/>
        </p:nvSpPr>
        <p:spPr>
          <a:xfrm>
            <a:off x="5143504" y="2857496"/>
            <a:ext cx="3643338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НАСЕЛЕНИЯ 10%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Равно 17"/>
          <p:cNvSpPr/>
          <p:nvPr/>
        </p:nvSpPr>
        <p:spPr>
          <a:xfrm>
            <a:off x="4071938" y="2714625"/>
            <a:ext cx="914400" cy="914400"/>
          </a:xfrm>
          <a:prstGeom prst="mathEqua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8" name="Содержимое 12"/>
          <p:cNvSpPr txBox="1"/>
          <p:nvPr/>
        </p:nvSpPr>
        <p:spPr>
          <a:xfrm>
            <a:off x="571472" y="5572140"/>
            <a:ext cx="8286808" cy="11430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БЮДЖЕТА БЕЛОЯРСКОГО РАЙОНА 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общая стоимость проекта -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средства бюджета поселения - средства </a:t>
            </a:r>
            <a:r>
              <a:rPr lang="ru-RU" sz="1600">
                <a:solidFill>
                  <a:schemeClr val="tx1"/>
                </a:solidFill>
              </a:rPr>
              <a:t>от населения - </a:t>
            </a:r>
            <a:r>
              <a:rPr lang="ru-RU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организаций, и др. внебюджетных источников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(НЕ БОЛЕЕ 40% ОТ СТОИМОСТИ ПРОЕКТА)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55905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/>
              <a:buChar char="•"/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люс 29"/>
          <p:cNvSpPr/>
          <p:nvPr/>
        </p:nvSpPr>
        <p:spPr>
          <a:xfrm>
            <a:off x="6572250" y="4786313"/>
            <a:ext cx="914400" cy="914400"/>
          </a:xfrm>
          <a:prstGeom prst="mathPlu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1" name="Плюс 30"/>
          <p:cNvSpPr/>
          <p:nvPr/>
        </p:nvSpPr>
        <p:spPr>
          <a:xfrm>
            <a:off x="6572250" y="3357563"/>
            <a:ext cx="914400" cy="914400"/>
          </a:xfrm>
          <a:prstGeom prst="mathPlu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2" name="Плюс 31"/>
          <p:cNvSpPr/>
          <p:nvPr/>
        </p:nvSpPr>
        <p:spPr>
          <a:xfrm>
            <a:off x="6572250" y="2143125"/>
            <a:ext cx="914400" cy="914400"/>
          </a:xfrm>
          <a:prstGeom prst="mathPlu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5383" name="Рисунок 32" descr="КОШЕЛЬ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3643313"/>
            <a:ext cx="1323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6074</Words>
  <Application>WPS Presentation</Application>
  <PresentationFormat>Экран (4:3)</PresentationFormat>
  <Paragraphs>176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SimSun</vt:lpstr>
      <vt:lpstr>Wingdings</vt:lpstr>
      <vt:lpstr>Trebuchet MS</vt:lpstr>
      <vt:lpstr>Georgia</vt:lpstr>
      <vt:lpstr>Wingdings 2</vt:lpstr>
      <vt:lpstr>Wingdings</vt:lpstr>
      <vt:lpstr>Georgia</vt:lpstr>
      <vt:lpstr>Times New Roman</vt:lpstr>
      <vt:lpstr>Microsoft YaHei</vt:lpstr>
      <vt:lpstr>Arial Unicode MS</vt:lpstr>
      <vt:lpstr>Calibri</vt:lpstr>
      <vt:lpstr>Городская</vt:lpstr>
      <vt:lpstr> КОМИТЕТ ПО ФИНАНСАМ И НАЛОГОВОЙ ПОЛИТИКЕ АДМИНИСТРАЦИИ БЕЛОЯРСКОГО РАЙОНА</vt:lpstr>
      <vt:lpstr>Направления реализации проектов</vt:lpstr>
      <vt:lpstr>PowerPoint 演示文稿</vt:lpstr>
      <vt:lpstr>PowerPoint 演示文稿</vt:lpstr>
      <vt:lpstr>СХЕМА РЕАЛИЗАЦИИ КОНКУРСНОГО ОТБОРА ПРОЕКТОВ В ПОСЕЛЕНИИ</vt:lpstr>
      <vt:lpstr>PowerPoint 演示文稿</vt:lpstr>
      <vt:lpstr>PowerPoint 演示文稿</vt:lpstr>
      <vt:lpstr>Источники финансового обеспечения реализации проекта</vt:lpstr>
      <vt:lpstr>УРОВЕНЬ СОФИНАНСИРОВАНИЯ</vt:lpstr>
    </vt:vector>
  </TitlesOfParts>
  <Company>Utel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КОМИТЕТ ПО ФИНАНСАМ И НАЛОГОВОЙ ПОЛИТИКЕ АДМИНИСТРАЦИИ БЕЛОЯРСКОГО РАЙОНА</dc:title>
  <dc:creator>Плохих Ирина Анатольевна</dc:creator>
  <cp:lastModifiedBy>YudinaOV</cp:lastModifiedBy>
  <cp:revision>71</cp:revision>
  <cp:lastPrinted>2017-07-17T05:22:00Z</cp:lastPrinted>
  <dcterms:created xsi:type="dcterms:W3CDTF">2017-07-10T04:13:00Z</dcterms:created>
  <dcterms:modified xsi:type="dcterms:W3CDTF">2023-10-05T05:07:20Z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78EBEADCDA34499B96E24024B684FB0B_12</vt:lpwstr>
  </property>
  <property fmtid="{D5CDD505-2E9C-101B-9397-08002B2CF9AE}" pid="3" name="KSOProductBuildVer">
    <vt:lpwstr>1049-12.2.0.13215</vt:lpwstr>
  </property>
</Properties>
</file>